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6"/>
  </p:notesMasterIdLst>
  <p:handoutMasterIdLst>
    <p:handoutMasterId r:id="rId37"/>
  </p:handoutMasterIdLst>
  <p:sldIdLst>
    <p:sldId id="361" r:id="rId2"/>
    <p:sldId id="427" r:id="rId3"/>
    <p:sldId id="504" r:id="rId4"/>
    <p:sldId id="338" r:id="rId5"/>
    <p:sldId id="369" r:id="rId6"/>
    <p:sldId id="368" r:id="rId7"/>
    <p:sldId id="494" r:id="rId8"/>
    <p:sldId id="507" r:id="rId9"/>
    <p:sldId id="508" r:id="rId10"/>
    <p:sldId id="509" r:id="rId11"/>
    <p:sldId id="510" r:id="rId12"/>
    <p:sldId id="511" r:id="rId13"/>
    <p:sldId id="373" r:id="rId14"/>
    <p:sldId id="362" r:id="rId15"/>
    <p:sldId id="500" r:id="rId16"/>
    <p:sldId id="371" r:id="rId17"/>
    <p:sldId id="372" r:id="rId18"/>
    <p:sldId id="506" r:id="rId19"/>
    <p:sldId id="386" r:id="rId20"/>
    <p:sldId id="388" r:id="rId21"/>
    <p:sldId id="387" r:id="rId22"/>
    <p:sldId id="502" r:id="rId23"/>
    <p:sldId id="505" r:id="rId24"/>
    <p:sldId id="495" r:id="rId25"/>
    <p:sldId id="503" r:id="rId26"/>
    <p:sldId id="383" r:id="rId27"/>
    <p:sldId id="496" r:id="rId28"/>
    <p:sldId id="392" r:id="rId29"/>
    <p:sldId id="390" r:id="rId30"/>
    <p:sldId id="389" r:id="rId31"/>
    <p:sldId id="497" r:id="rId32"/>
    <p:sldId id="452" r:id="rId33"/>
    <p:sldId id="453" r:id="rId34"/>
    <p:sldId id="454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EDC"/>
    <a:srgbClr val="007434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29" autoAdjust="0"/>
    <p:restoredTop sz="76054" autoAdjust="0"/>
  </p:normalViewPr>
  <p:slideViewPr>
    <p:cSldViewPr>
      <p:cViewPr varScale="1">
        <p:scale>
          <a:sx n="96" d="100"/>
          <a:sy n="96" d="100"/>
        </p:scale>
        <p:origin x="186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f_and_only_if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86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08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54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f and only if"/>
              </a:rPr>
              <a:t>if and only 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there is a positive constant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that for all sufficiently large values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absolute value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at most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absolute value of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63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25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52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1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6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06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</a:t>
            </a:r>
            <a:r>
              <a:rPr lang="en-US" baseline="0" dirty="0"/>
              <a:t> about why |xo| - |</a:t>
            </a:r>
            <a:r>
              <a:rPr lang="en-US" baseline="0" dirty="0" err="1"/>
              <a:t>xbar</a:t>
            </a:r>
            <a:r>
              <a:rPr lang="en-US" baseline="0" dirty="0"/>
              <a:t>| is not a good way of measuring error.</a:t>
            </a:r>
          </a:p>
          <a:p>
            <a:endParaRPr lang="en-US" baseline="0" dirty="0"/>
          </a:p>
          <a:p>
            <a:r>
              <a:rPr lang="en-US" baseline="0" dirty="0"/>
              <a:t>Answer is 187 (C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43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155 (B)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98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6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92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0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7.tiff"/><Relationship Id="rId7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54175"/>
            <a:ext cx="8229600" cy="1470025"/>
          </a:xfrm>
        </p:spPr>
        <p:txBody>
          <a:bodyPr/>
          <a:lstStyle/>
          <a:p>
            <a:r>
              <a:rPr lang="en-US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1821444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FCF673-A637-5742-97B1-E694920A7E89}"/>
                  </a:ext>
                </a:extLst>
              </p:cNvPr>
              <p:cNvSpPr/>
              <p:nvPr/>
            </p:nvSpPr>
            <p:spPr>
              <a:xfrm>
                <a:off x="381000" y="152400"/>
                <a:ext cx="8382000" cy="1468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200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200" dirty="0"/>
                  <a:t>  has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b="1" dirty="0"/>
                  <a:t> significant figures </a:t>
                </a:r>
                <a:r>
                  <a:rPr lang="en-US" sz="2200" dirty="0"/>
                  <a:t>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has zeros in the first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decimal places counting from the leftmost nonzero (leading) digit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, followed by a digit from 0 to 4.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FCF673-A637-5742-97B1-E694920A7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52400"/>
                <a:ext cx="8382000" cy="1468800"/>
              </a:xfrm>
              <a:prstGeom prst="rect">
                <a:avLst/>
              </a:prstGeom>
              <a:blipFill>
                <a:blip r:embed="rId2"/>
                <a:stretch>
                  <a:fillRect l="-756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10C26566-35BA-8645-BD52-0395C350CE58}"/>
              </a:ext>
            </a:extLst>
          </p:cNvPr>
          <p:cNvSpPr/>
          <p:nvPr/>
        </p:nvSpPr>
        <p:spPr>
          <a:xfrm rot="5400000">
            <a:off x="3370837" y="2680677"/>
            <a:ext cx="161365" cy="8115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C5EBB3-2E15-BB44-86DA-D7EDE3BADAEA}"/>
              </a:ext>
            </a:extLst>
          </p:cNvPr>
          <p:cNvSpPr/>
          <p:nvPr/>
        </p:nvSpPr>
        <p:spPr>
          <a:xfrm>
            <a:off x="3857281" y="2700957"/>
            <a:ext cx="205740" cy="457200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43FAF4-9ACC-F040-9D26-775409A30A37}"/>
              </a:ext>
            </a:extLst>
          </p:cNvPr>
          <p:cNvSpPr/>
          <p:nvPr/>
        </p:nvSpPr>
        <p:spPr>
          <a:xfrm>
            <a:off x="3052396" y="3161287"/>
            <a:ext cx="104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 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7662F0-093C-F546-B11D-453A6A929138}"/>
                  </a:ext>
                </a:extLst>
              </p:cNvPr>
              <p:cNvSpPr/>
              <p:nvPr/>
            </p:nvSpPr>
            <p:spPr>
              <a:xfrm>
                <a:off x="381000" y="2754868"/>
                <a:ext cx="8229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=3.14159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=0.000002653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=2.653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has </a:t>
                </a:r>
                <a:r>
                  <a:rPr lang="en-US" b="1" dirty="0"/>
                  <a:t>6 sf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7662F0-093C-F546-B11D-453A6A929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754868"/>
                <a:ext cx="8229600" cy="369332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8F67EA93-ECBD-934E-8CD5-CFDFDE653153}"/>
              </a:ext>
            </a:extLst>
          </p:cNvPr>
          <p:cNvSpPr/>
          <p:nvPr/>
        </p:nvSpPr>
        <p:spPr>
          <a:xfrm rot="5400000">
            <a:off x="3219620" y="3720326"/>
            <a:ext cx="223778" cy="6477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A3D3C6-DF04-5D43-BAF6-581B17BBAF1F}"/>
              </a:ext>
            </a:extLst>
          </p:cNvPr>
          <p:cNvSpPr/>
          <p:nvPr/>
        </p:nvSpPr>
        <p:spPr>
          <a:xfrm>
            <a:off x="3673288" y="3665587"/>
            <a:ext cx="152400" cy="457200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F3DE15-8A3E-E44A-893F-CE5B3410C288}"/>
              </a:ext>
            </a:extLst>
          </p:cNvPr>
          <p:cNvSpPr/>
          <p:nvPr/>
        </p:nvSpPr>
        <p:spPr>
          <a:xfrm>
            <a:off x="2967318" y="4122787"/>
            <a:ext cx="775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 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E9E08E-8246-3C4A-8AC9-3CC5FCF77279}"/>
                  </a:ext>
                </a:extLst>
              </p:cNvPr>
              <p:cNvSpPr/>
              <p:nvPr/>
            </p:nvSpPr>
            <p:spPr>
              <a:xfrm>
                <a:off x="416859" y="3677255"/>
                <a:ext cx="84201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=3.1415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=0.0000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2653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=0.926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has </a:t>
                </a:r>
                <a:r>
                  <a:rPr lang="en-US" b="1" dirty="0"/>
                  <a:t>4 sf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4E9E08E-8246-3C4A-8AC9-3CC5FCF77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59" y="3677255"/>
                <a:ext cx="8420100" cy="369332"/>
              </a:xfrm>
              <a:prstGeom prst="rect">
                <a:avLst/>
              </a:prstGeom>
              <a:blipFill>
                <a:blip r:embed="rId4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2A84143D-E614-9A44-BEBF-5D4B8DCCF90D}"/>
              </a:ext>
            </a:extLst>
          </p:cNvPr>
          <p:cNvSpPr/>
          <p:nvPr/>
        </p:nvSpPr>
        <p:spPr>
          <a:xfrm rot="5400000">
            <a:off x="3295418" y="4700909"/>
            <a:ext cx="202168" cy="7776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C1079A-D0D5-934D-91C4-1AA106605ADB}"/>
              </a:ext>
            </a:extLst>
          </p:cNvPr>
          <p:cNvSpPr/>
          <p:nvPr/>
        </p:nvSpPr>
        <p:spPr>
          <a:xfrm>
            <a:off x="3785346" y="4699680"/>
            <a:ext cx="152400" cy="457200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6DA8A2-E2A8-DA43-97D1-91F113A3885D}"/>
              </a:ext>
            </a:extLst>
          </p:cNvPr>
          <p:cNvSpPr/>
          <p:nvPr/>
        </p:nvSpPr>
        <p:spPr>
          <a:xfrm>
            <a:off x="3050155" y="5179169"/>
            <a:ext cx="775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 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F408C6-DE36-7A41-A6C4-F6D8F10781E4}"/>
                  </a:ext>
                </a:extLst>
              </p:cNvPr>
              <p:cNvSpPr/>
              <p:nvPr/>
            </p:nvSpPr>
            <p:spPr>
              <a:xfrm>
                <a:off x="416859" y="4733637"/>
                <a:ext cx="8039100" cy="372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=3.141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=0.0000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07347=0.7347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has </a:t>
                </a:r>
                <a:r>
                  <a:rPr lang="en-US" b="1" dirty="0"/>
                  <a:t>5 sf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BF408C6-DE36-7A41-A6C4-F6D8F1078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59" y="4733637"/>
                <a:ext cx="8039100" cy="372410"/>
              </a:xfrm>
              <a:prstGeom prst="rect">
                <a:avLst/>
              </a:prstGeom>
              <a:blipFill>
                <a:blip r:embed="rId5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1B6DB65-796A-A946-99DE-D71E316F4BD1}"/>
                  </a:ext>
                </a:extLst>
              </p:cNvPr>
              <p:cNvSpPr/>
              <p:nvPr/>
            </p:nvSpPr>
            <p:spPr>
              <a:xfrm>
                <a:off x="3331509" y="1682413"/>
                <a:ext cx="19982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3.141592653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1B6DB65-796A-A946-99DE-D71E316F4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509" y="1682413"/>
                <a:ext cx="199823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41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FCF673-A637-5742-97B1-E694920A7E89}"/>
                  </a:ext>
                </a:extLst>
              </p:cNvPr>
              <p:cNvSpPr/>
              <p:nvPr/>
            </p:nvSpPr>
            <p:spPr>
              <a:xfrm>
                <a:off x="381000" y="152400"/>
                <a:ext cx="8382000" cy="3654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200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200" dirty="0"/>
                  <a:t>  has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b="1" dirty="0"/>
                  <a:t> significant figures </a:t>
                </a:r>
                <a:r>
                  <a:rPr lang="en-US" sz="2200" dirty="0"/>
                  <a:t>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has zeros in the first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decimal places counting from the leftmost nonzero (leading) digit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, followed by a digit from 0 to 4.</a:t>
                </a:r>
              </a:p>
              <a:p>
                <a:endParaRPr lang="en-US" sz="2200" dirty="0"/>
              </a:p>
              <a:p>
                <a:r>
                  <a:rPr lang="en-US" sz="2400" dirty="0"/>
                  <a:t>So far, we can observe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Note that the exact number in this example can be written in the scientific notation form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. What happens when the exponent is not zero?</a:t>
                </a: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r>
                  <a:rPr lang="en-US" sz="2200" i="1" dirty="0">
                    <a:latin typeface="Cambria Math" panose="02040503050406030204" pitchFamily="18" charset="0"/>
                  </a:rPr>
                  <a:t>We use the relative error definition instead!</a:t>
                </a:r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DFCF673-A637-5742-97B1-E694920A7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52400"/>
                <a:ext cx="8382000" cy="3654014"/>
              </a:xfrm>
              <a:prstGeom prst="rect">
                <a:avLst/>
              </a:prstGeom>
              <a:blipFill>
                <a:blip r:embed="rId2"/>
                <a:stretch>
                  <a:fillRect l="-1059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41FDB3-7714-2F45-9F91-5F88F9122083}"/>
                  </a:ext>
                </a:extLst>
              </p:cNvPr>
              <p:cNvSpPr/>
              <p:nvPr/>
            </p:nvSpPr>
            <p:spPr>
              <a:xfrm>
                <a:off x="381000" y="4038600"/>
                <a:ext cx="7929282" cy="742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5×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≤5×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41FDB3-7714-2F45-9F91-5F88F9122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38600"/>
                <a:ext cx="7929282" cy="742191"/>
              </a:xfrm>
              <a:prstGeom prst="rect">
                <a:avLst/>
              </a:prstGeom>
              <a:blipFill>
                <a:blip r:embed="rId3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55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A0B035-91C9-A14B-AF1D-68B8BAC7582F}"/>
                  </a:ext>
                </a:extLst>
              </p:cNvPr>
              <p:cNvSpPr txBox="1"/>
              <p:nvPr/>
            </p:nvSpPr>
            <p:spPr>
              <a:xfrm>
                <a:off x="304800" y="381000"/>
                <a:ext cx="8229600" cy="540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Accurate to </a:t>
                </a:r>
                <a:r>
                  <a:rPr lang="en-US" sz="2400" b="1" i="1" dirty="0"/>
                  <a:t>n</a:t>
                </a:r>
                <a:r>
                  <a:rPr lang="en-US" sz="2400" b="1" dirty="0"/>
                  <a:t> significant digits</a:t>
                </a:r>
                <a:r>
                  <a:rPr lang="en-US" sz="2400" dirty="0"/>
                  <a:t> means that you can trust a total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digits. </a:t>
                </a:r>
                <a:r>
                  <a:rPr lang="en-US" sz="2400" i="1" dirty="0"/>
                  <a:t>Accurate digits </a:t>
                </a:r>
                <a:r>
                  <a:rPr lang="en-US" sz="2400" dirty="0"/>
                  <a:t>is a measure of relative error.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sz="2400" dirty="0"/>
                  <a:t> is the number of accurate significant digits</a:t>
                </a:r>
              </a:p>
              <a:p>
                <a:endParaRPr lang="en-US" sz="2400" dirty="0"/>
              </a:p>
              <a:p>
                <a:endParaRPr lang="en-US" sz="2400" b="1" dirty="0"/>
              </a:p>
              <a:p>
                <a:r>
                  <a:rPr lang="en-US" sz="2400" b="1" dirty="0"/>
                  <a:t>Relative error: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𝑒𝑟𝑟𝑜𝑟</m:t>
                    </m:r>
                    <m:r>
                      <a:rPr lang="en-US" sz="2000" b="1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r-H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𝑒𝑥𝑎𝑐𝑡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𝑎𝑝𝑝𝑟𝑜𝑥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r-H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𝑒𝑥𝑎𝑐𝑡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400" b="1" dirty="0"/>
                  <a:t>In general, we will use the rule-of-thumb:</a:t>
                </a:r>
              </a:p>
              <a:p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latin typeface="Cambria Math" charset="0"/>
                        </a:rPr>
                        <m:t>𝒆𝒓𝒓𝒐𝒓</m:t>
                      </m:r>
                      <m:r>
                        <a:rPr lang="en-US" sz="2400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hr-HR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𝒆𝒙𝒂𝒄𝒕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𝒂𝒑𝒑𝒓𝒐𝒙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r-HR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</a:rPr>
                                    <m:t>𝒆𝒙𝒂𝒄𝒕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𝒏</m:t>
                          </m:r>
                          <m:r>
                            <a:rPr lang="en-US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  <a:p>
                <a:r>
                  <a:rPr lang="en-US" sz="2400" b="1" dirty="0"/>
                  <a:t>			</a:t>
                </a:r>
              </a:p>
              <a:p>
                <a:r>
                  <a:rPr lang="en-US" sz="2400" dirty="0"/>
                  <a:t> 		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A0B035-91C9-A14B-AF1D-68B8BAC75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81000"/>
                <a:ext cx="8229600" cy="5405198"/>
              </a:xfrm>
              <a:prstGeom prst="rect">
                <a:avLst/>
              </a:prstGeom>
              <a:blipFill>
                <a:blip r:embed="rId3"/>
                <a:stretch>
                  <a:fillRect l="-1235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D184C1B-8552-F44E-9A15-2D511634BC33}"/>
                  </a:ext>
                </a:extLst>
              </p:cNvPr>
              <p:cNvSpPr/>
              <p:nvPr/>
            </p:nvSpPr>
            <p:spPr>
              <a:xfrm>
                <a:off x="341670" y="5562600"/>
                <a:ext cx="773552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For example, if relative error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</a:t>
                </a:r>
                <a:r>
                  <a:rPr lang="en-US" b="1" dirty="0"/>
                  <a:t> </a:t>
                </a:r>
                <a:r>
                  <a:rPr lang="en-US" dirty="0"/>
                  <a:t>at most 3 significant figures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D184C1B-8552-F44E-9A15-2D511634B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70" y="5562600"/>
                <a:ext cx="7735529" cy="369332"/>
              </a:xfrm>
              <a:prstGeom prst="rect">
                <a:avLst/>
              </a:prstGeom>
              <a:blipFill>
                <a:blip r:embed="rId4"/>
                <a:stretch>
                  <a:fillRect l="-492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79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381000"/>
                <a:ext cx="8305800" cy="4347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333333"/>
                    </a:solidFill>
                    <a:latin typeface="Helvetica Neue" charset="0"/>
                  </a:rPr>
                  <a:t>After rounding, the resulting number has 5 accurate digits. What is the tightest estimate of the upper bound on my relative error?</a:t>
                </a:r>
              </a:p>
              <a:p>
                <a:endParaRPr lang="en-US" dirty="0">
                  <a:solidFill>
                    <a:srgbClr val="333333"/>
                  </a:solidFill>
                  <a:latin typeface="Helvetica Neue" charset="0"/>
                </a:endParaRPr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333333"/>
                  </a:solidFill>
                  <a:latin typeface="Helvetica Neue" charset="0"/>
                </a:endParaRPr>
              </a:p>
              <a:p>
                <a:pPr marL="457200" indent="-457200">
                  <a:buAutoNum type="alphaUcParenR"/>
                </a:pPr>
                <a:endParaRPr lang="en-US" sz="2400" dirty="0">
                  <a:solidFill>
                    <a:srgbClr val="333333"/>
                  </a:solidFill>
                  <a:latin typeface="Helvetica Neue" charset="0"/>
                </a:endParaRPr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333333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333333"/>
                  </a:solidFill>
                  <a:latin typeface="Helvetica Neue" charset="0"/>
                </a:endParaRPr>
              </a:p>
              <a:p>
                <a:pPr marL="457200" indent="-457200">
                  <a:buAutoNum type="alphaUcParenR"/>
                </a:pPr>
                <a:endParaRPr lang="en-US" sz="2400" dirty="0">
                  <a:solidFill>
                    <a:srgbClr val="333333"/>
                  </a:solidFill>
                  <a:latin typeface="Helvetica Neue" charset="0"/>
                </a:endParaRPr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333333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333333"/>
                  </a:solidFill>
                  <a:latin typeface="Helvetica Neue" charset="0"/>
                </a:endParaRPr>
              </a:p>
              <a:p>
                <a:pPr marL="457200" indent="-457200">
                  <a:buAutoNum type="alphaUcParenR"/>
                </a:pPr>
                <a:endParaRPr lang="en-US" sz="2400" dirty="0">
                  <a:solidFill>
                    <a:srgbClr val="333333"/>
                  </a:solidFill>
                  <a:latin typeface="Helvetica Neue" charset="0"/>
                </a:endParaRPr>
              </a:p>
              <a:p>
                <a:pPr marL="457200" indent="-457200">
                  <a:buAutoNum type="alphaU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333333"/>
                            </a:solidFill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333333"/>
                  </a:solidFill>
                  <a:latin typeface="Helvetica Neue" charset="0"/>
                </a:endParaRPr>
              </a:p>
              <a:p>
                <a:endParaRPr lang="en-US" dirty="0">
                  <a:solidFill>
                    <a:srgbClr val="333333"/>
                  </a:solidFill>
                  <a:latin typeface="Helvetica Neue" charset="0"/>
                </a:endParaRPr>
              </a:p>
              <a:p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1000"/>
                <a:ext cx="8305800" cy="4347985"/>
              </a:xfrm>
              <a:prstGeom prst="rect">
                <a:avLst/>
              </a:prstGeom>
              <a:blipFill>
                <a:blip r:embed="rId3"/>
                <a:stretch>
                  <a:fillRect l="-763" t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22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1143000"/>
          </a:xfrm>
        </p:spPr>
        <p:txBody>
          <a:bodyPr/>
          <a:lstStyle/>
          <a:p>
            <a:r>
              <a:rPr lang="en-US" dirty="0"/>
              <a:t>Sources of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33400" y="1447800"/>
                <a:ext cx="7772400" cy="457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Main source of errors in numerical computation:</a:t>
                </a:r>
              </a:p>
              <a:p>
                <a:endParaRPr lang="en-US" sz="2800" dirty="0"/>
              </a:p>
              <a:p>
                <a:r>
                  <a:rPr lang="en-US" sz="2800" b="1" dirty="0">
                    <a:solidFill>
                      <a:srgbClr val="002060"/>
                    </a:solidFill>
                  </a:rPr>
                  <a:t>Rounding error: </a:t>
                </a:r>
                <a:r>
                  <a:rPr lang="en-US" sz="2800" dirty="0"/>
                  <a:t>occurs when digits in a decimal point (1/3 = 0.3333...) are lost (0.3333) due to a limit on the memory available for storing one numerical value. </a:t>
                </a:r>
              </a:p>
              <a:p>
                <a:endParaRPr lang="en-US" sz="2800" dirty="0"/>
              </a:p>
              <a:p>
                <a:r>
                  <a:rPr lang="en-US" sz="2800" b="1" dirty="0">
                    <a:solidFill>
                      <a:srgbClr val="002060"/>
                    </a:solidFill>
                  </a:rPr>
                  <a:t>Truncation error: </a:t>
                </a:r>
                <a:r>
                  <a:rPr lang="en-US" sz="2800" dirty="0"/>
                  <a:t>occurs when discrete values are used to approximate a mathematical expression (</a:t>
                </a:r>
                <a:r>
                  <a:rPr lang="en-US" sz="2800" dirty="0" err="1"/>
                  <a:t>eg</a:t>
                </a:r>
                <a:r>
                  <a:rPr lang="en-US" sz="2800" dirty="0"/>
                  <a:t>. the approximation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2800" dirty="0"/>
                  <a:t> for small angles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endParaRPr lang="en-US" sz="28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33400" y="1447800"/>
                <a:ext cx="7772400" cy="4572000"/>
              </a:xfrm>
              <a:blipFill>
                <a:blip r:embed="rId2"/>
                <a:stretch>
                  <a:fillRect l="-1468" t="-1385" r="-326" b="-5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28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first talk about plots…</a:t>
            </a:r>
          </a:p>
        </p:txBody>
      </p:sp>
    </p:spTree>
    <p:extLst>
      <p:ext uri="{BB962C8B-B14F-4D97-AF65-F5344CB8AC3E}">
        <p14:creationId xmlns:p14="http://schemas.microsoft.com/office/powerpoint/2010/main" val="98575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6843" y="3810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Power functions: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6800" y="972750"/>
                <a:ext cx="1170833" cy="344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972750"/>
                <a:ext cx="1170833" cy="344646"/>
              </a:xfrm>
              <a:prstGeom prst="rect">
                <a:avLst/>
              </a:prstGeom>
              <a:blipFill>
                <a:blip r:embed="rId3"/>
                <a:stretch>
                  <a:fillRect l="-5435" t="-14286" r="-434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66800" y="1447800"/>
                <a:ext cx="7052443" cy="382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𝑦</m:t>
                          </m:r>
                        </m:e>
                      </m:func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mr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mr-I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mr-I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200" b="1" i="1" smtClean="0">
                                      <a:latin typeface="Cambria Math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2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mr-IN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b="0" i="0" smtClean="0">
                                              <a:latin typeface="Cambria Math" charset="0"/>
                                            </a:rPr>
                                            <m:t>b</m:t>
                                          </m:r>
                                          <m:r>
                                            <a:rPr lang="en-US" sz="2200" b="0" i="0" smtClean="0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 smtClean="0">
                                              <a:latin typeface="Cambria Math" charset="0"/>
                                            </a:rPr>
                                            <m:t>l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200">
                                              <a:latin typeface="Cambria Math" charset="0"/>
                                            </a:rPr>
                                            <m:t>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447800"/>
                <a:ext cx="7052443" cy="382156"/>
              </a:xfrm>
              <a:prstGeom prst="rect">
                <a:avLst/>
              </a:prstGeom>
              <a:blipFill>
                <a:blip r:embed="rId4"/>
                <a:stretch>
                  <a:fillRect l="-1081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66800" y="1994753"/>
                <a:ext cx="147232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𝑎</m:t>
                          </m:r>
                        </m:e>
                      </m:acc>
                      <m:r>
                        <a:rPr lang="en-US" sz="2200" b="0" i="1" smtClean="0">
                          <a:latin typeface="Cambria Math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994753"/>
                <a:ext cx="1472326" cy="338554"/>
              </a:xfrm>
              <a:prstGeom prst="rect">
                <a:avLst/>
              </a:prstGeom>
              <a:blipFill>
                <a:blip r:embed="rId5"/>
                <a:stretch>
                  <a:fillRect l="-4310" t="-10714" r="-86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13336"/>
            <a:ext cx="5094475" cy="32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93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2243" y="40495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Exponential functions: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92200" y="996700"/>
                <a:ext cx="1048236" cy="344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00" y="996700"/>
                <a:ext cx="1048236" cy="344646"/>
              </a:xfrm>
              <a:prstGeom prst="rect">
                <a:avLst/>
              </a:prstGeom>
              <a:blipFill>
                <a:blip r:embed="rId2"/>
                <a:stretch>
                  <a:fillRect l="-4762" t="-13793" r="-357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66800" y="1524000"/>
                <a:ext cx="3731150" cy="382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𝑦</m:t>
                          </m:r>
                        </m:e>
                      </m:func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mr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524000"/>
                <a:ext cx="3731150" cy="382156"/>
              </a:xfrm>
              <a:prstGeom prst="rect">
                <a:avLst/>
              </a:prstGeom>
              <a:blipFill>
                <a:blip r:embed="rId3"/>
                <a:stretch>
                  <a:fillRect l="-2381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092200" y="2018703"/>
                <a:ext cx="972959" cy="346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sz="2200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charset="0"/>
                            </a:rPr>
                            <m:t>𝑏</m:t>
                          </m:r>
                        </m:e>
                      </m:acc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00" y="2018703"/>
                <a:ext cx="972959" cy="346057"/>
              </a:xfrm>
              <a:prstGeom prst="rect">
                <a:avLst/>
              </a:prstGeom>
              <a:blipFill>
                <a:blip r:embed="rId4"/>
                <a:stretch>
                  <a:fillRect l="-5128" t="-7143" r="-128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05200"/>
            <a:ext cx="4966562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Big-O notation</a:t>
            </a:r>
          </a:p>
        </p:txBody>
      </p:sp>
    </p:spTree>
    <p:extLst>
      <p:ext uri="{BB962C8B-B14F-4D97-AF65-F5344CB8AC3E}">
        <p14:creationId xmlns:p14="http://schemas.microsoft.com/office/powerpoint/2010/main" val="157918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9075-79F5-9147-9930-03D5BE32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Complexity: Matrix-matrix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6C5BA4-C879-0B46-A666-0EC728804DB0}"/>
                  </a:ext>
                </a:extLst>
              </p:cNvPr>
              <p:cNvSpPr/>
              <p:nvPr/>
            </p:nvSpPr>
            <p:spPr>
              <a:xfrm>
                <a:off x="304800" y="1295400"/>
                <a:ext cx="8229600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matrix with dimensions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the computational complexity can be represented by a power function: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could count the total number of operations to determine the value of the constants above, but instead, we will get an estimate using a numerical experiment where we perform several matrix-matrix multiplications for vary matrix sizes, and store the time to take to perform the operation.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6C5BA4-C879-0B46-A666-0EC728804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95400"/>
                <a:ext cx="8229600" cy="4893647"/>
              </a:xfrm>
              <a:prstGeom prst="rect">
                <a:avLst/>
              </a:prstGeom>
              <a:blipFill>
                <a:blip r:embed="rId2"/>
                <a:stretch>
                  <a:fillRect l="-1235" t="-1036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54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Scientific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1000" y="1524000"/>
                <a:ext cx="8323333" cy="4431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In </a:t>
                </a:r>
                <a:r>
                  <a:rPr lang="en-US" sz="2400" b="1" dirty="0"/>
                  <a:t>scientific notation</a:t>
                </a:r>
                <a:r>
                  <a:rPr lang="en-US" sz="2400" dirty="0"/>
                  <a:t>, a number can be expressed in the form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24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±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a coefficient in the range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𝑟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&lt;10</m:t>
                    </m:r>
                  </m:oMath>
                </a14:m>
                <a:r>
                  <a:rPr lang="en-US" sz="2400" dirty="0"/>
                  <a:t> 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𝑚</m:t>
                    </m:r>
                  </m:oMath>
                </a14:m>
                <a:r>
                  <a:rPr lang="en-US" sz="2400" dirty="0"/>
                  <a:t> is the exponent. 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1165.7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0.0004728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524000"/>
                <a:ext cx="8323333" cy="4431983"/>
              </a:xfrm>
              <a:prstGeom prst="rect">
                <a:avLst/>
              </a:prstGeom>
              <a:blipFill>
                <a:blip r:embed="rId3"/>
                <a:stretch>
                  <a:fillRect l="-1067" t="-1146" r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612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6C5BA4-C879-0B46-A666-0EC728804DB0}"/>
                  </a:ext>
                </a:extLst>
              </p:cNvPr>
              <p:cNvSpPr/>
              <p:nvPr/>
            </p:nvSpPr>
            <p:spPr>
              <a:xfrm>
                <a:off x="304800" y="304800"/>
                <a:ext cx="8229600" cy="6001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 matrix with dimensions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the computational complexity can be represented by a power 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 type of plot will result in a straight line?</a:t>
                </a:r>
              </a:p>
              <a:p>
                <a:pPr marL="457200" indent="-457200">
                  <a:buAutoNum type="alphaUcParenR"/>
                </a:pPr>
                <a:r>
                  <a:rPr lang="en-US" sz="2400" dirty="0" err="1"/>
                  <a:t>semilog</a:t>
                </a:r>
                <a:r>
                  <a:rPr lang="en-US" sz="2400" dirty="0"/>
                  <a:t>-x	B) </a:t>
                </a:r>
                <a:r>
                  <a:rPr lang="en-US" sz="2400" dirty="0" err="1"/>
                  <a:t>semilog</a:t>
                </a:r>
                <a:r>
                  <a:rPr lang="en-US" sz="2400" dirty="0"/>
                  <a:t>-y	C)log-log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6C5BA4-C879-0B46-A666-0EC728804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04800"/>
                <a:ext cx="8229600" cy="6001643"/>
              </a:xfrm>
              <a:prstGeom prst="rect">
                <a:avLst/>
              </a:prstGeom>
              <a:blipFill>
                <a:blip r:embed="rId3"/>
                <a:stretch>
                  <a:fillRect l="-1235" t="-846" b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D556D3F-DA55-EE45-B8BE-FC25A47CF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653421"/>
            <a:ext cx="564759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1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BD0DA-DBDA-0240-8735-82388F4A8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/>
          <a:stretch/>
        </p:blipFill>
        <p:spPr>
          <a:xfrm>
            <a:off x="1600200" y="1881572"/>
            <a:ext cx="6174216" cy="40818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7AAC66-0797-9249-8324-D1362877EA13}"/>
              </a:ext>
            </a:extLst>
          </p:cNvPr>
          <p:cNvSpPr/>
          <p:nvPr/>
        </p:nvSpPr>
        <p:spPr>
          <a:xfrm>
            <a:off x="281554" y="6270955"/>
            <a:ext cx="3912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Demo: Cost of Matrix-Matrix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4CD9E9-30D3-FE49-AF55-3F8DD072D5F0}"/>
                  </a:ext>
                </a:extLst>
              </p:cNvPr>
              <p:cNvSpPr/>
              <p:nvPr/>
            </p:nvSpPr>
            <p:spPr>
              <a:xfrm>
                <a:off x="304800" y="380998"/>
                <a:ext cx="8305800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Power functions are represented by straight lines in a log-log plot, where the coefficient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600" dirty="0"/>
                  <a:t> is determined by the slope of the line. 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4CD9E9-30D3-FE49-AF55-3F8DD072D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80998"/>
                <a:ext cx="8305800" cy="892552"/>
              </a:xfrm>
              <a:prstGeom prst="rect">
                <a:avLst/>
              </a:prstGeom>
              <a:blipFill>
                <a:blip r:embed="rId3"/>
                <a:stretch>
                  <a:fillRect l="-1376" t="-5634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655B91-2623-4542-B36A-30F488FB1281}"/>
                  </a:ext>
                </a:extLst>
              </p:cNvPr>
              <p:cNvSpPr/>
              <p:nvPr/>
            </p:nvSpPr>
            <p:spPr>
              <a:xfrm>
                <a:off x="3950792" y="1581103"/>
                <a:ext cx="14730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655B91-2623-4542-B36A-30F488FB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792" y="1581103"/>
                <a:ext cx="1473031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16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8BD0DA-DBDA-0240-8735-82388F4A8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/>
          <a:stretch/>
        </p:blipFill>
        <p:spPr>
          <a:xfrm>
            <a:off x="1676400" y="2156646"/>
            <a:ext cx="6195446" cy="40818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7AAC66-0797-9249-8324-D1362877EA13}"/>
              </a:ext>
            </a:extLst>
          </p:cNvPr>
          <p:cNvSpPr/>
          <p:nvPr/>
        </p:nvSpPr>
        <p:spPr>
          <a:xfrm>
            <a:off x="281554" y="6270955"/>
            <a:ext cx="3912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Demo: Cost of Matrix-Matrix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655B91-2623-4542-B36A-30F488FB1281}"/>
                  </a:ext>
                </a:extLst>
              </p:cNvPr>
              <p:cNvSpPr/>
              <p:nvPr/>
            </p:nvSpPr>
            <p:spPr>
              <a:xfrm>
                <a:off x="3810000" y="714170"/>
                <a:ext cx="166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655B91-2623-4542-B36A-30F488FB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714170"/>
                <a:ext cx="1662122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5BB439-0A93-764C-AA30-F757F43BA9F6}"/>
                  </a:ext>
                </a:extLst>
              </p:cNvPr>
              <p:cNvSpPr/>
              <p:nvPr/>
            </p:nvSpPr>
            <p:spPr>
              <a:xfrm>
                <a:off x="255320" y="252506"/>
                <a:ext cx="84314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Instead of predicting </a:t>
                </a:r>
                <a:r>
                  <a:rPr lang="en-US" dirty="0">
                    <a:solidFill>
                      <a:srgbClr val="212529"/>
                    </a:solidFill>
                    <a:latin typeface="MJXc-TeX-math-I"/>
                  </a:rPr>
                  <a:t>time</a:t>
                </a:r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 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, we can use the big-O notation to write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5BB439-0A93-764C-AA30-F757F43BA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0" y="252506"/>
                <a:ext cx="8431479" cy="369332"/>
              </a:xfrm>
              <a:prstGeom prst="rect">
                <a:avLst/>
              </a:prstGeom>
              <a:blipFill>
                <a:blip r:embed="rId4"/>
                <a:stretch>
                  <a:fillRect l="-60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8EBBDE-2990-E647-9549-75FFA2AA12D8}"/>
                  </a:ext>
                </a:extLst>
              </p:cNvPr>
              <p:cNvSpPr/>
              <p:nvPr/>
            </p:nvSpPr>
            <p:spPr>
              <a:xfrm>
                <a:off x="281554" y="1197153"/>
                <a:ext cx="855764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where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 can be obtained from the slope of the straight line.</a:t>
                </a:r>
              </a:p>
              <a:p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For a matrix-matrix multiplication, what is the value of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212529"/>
                    </a:solidFill>
                    <a:latin typeface="-apple-system"/>
                  </a:rPr>
                  <a:t>?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28EBBDE-2990-E647-9549-75FFA2AA1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54" y="1197153"/>
                <a:ext cx="8557646" cy="646331"/>
              </a:xfrm>
              <a:prstGeom prst="rect">
                <a:avLst/>
              </a:prstGeom>
              <a:blipFill>
                <a:blip r:embed="rId5"/>
                <a:stretch>
                  <a:fillRect l="-444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008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99C19A-4131-CC4F-902D-8FF2A56B40C8}"/>
              </a:ext>
            </a:extLst>
          </p:cNvPr>
          <p:cNvSpPr/>
          <p:nvPr/>
        </p:nvSpPr>
        <p:spPr>
          <a:xfrm>
            <a:off x="304800" y="380998"/>
            <a:ext cx="83058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As we mentioned previously, we can also get the complexity by counting the number of operations needed to perform the computation:</a:t>
            </a:r>
          </a:p>
        </p:txBody>
      </p:sp>
    </p:spTree>
    <p:extLst>
      <p:ext uri="{BB962C8B-B14F-4D97-AF65-F5344CB8AC3E}">
        <p14:creationId xmlns:p14="http://schemas.microsoft.com/office/powerpoint/2010/main" val="124002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7772400" cy="1143000"/>
          </a:xfrm>
        </p:spPr>
        <p:txBody>
          <a:bodyPr/>
          <a:lstStyle/>
          <a:p>
            <a:r>
              <a:rPr lang="en-US" dirty="0"/>
              <a:t>Big-Oh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05A9A-B47F-EB4D-ADF8-25D833DB81BD}"/>
                  </a:ext>
                </a:extLst>
              </p:cNvPr>
              <p:cNvSpPr txBox="1"/>
              <p:nvPr/>
            </p:nvSpPr>
            <p:spPr>
              <a:xfrm>
                <a:off x="373502" y="1481453"/>
                <a:ext cx="4185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be two functions. Then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F05A9A-B47F-EB4D-ADF8-25D833DB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" y="1481453"/>
                <a:ext cx="4185056" cy="461665"/>
              </a:xfrm>
              <a:prstGeom prst="rect">
                <a:avLst/>
              </a:prstGeom>
              <a:blipFill>
                <a:blip r:embed="rId3"/>
                <a:stretch>
                  <a:fillRect l="-1813" t="-10811" r="-12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95F5E33-692C-7245-BA38-0DCB31B1AF5F}"/>
                  </a:ext>
                </a:extLst>
              </p:cNvPr>
              <p:cNvSpPr/>
              <p:nvPr/>
            </p:nvSpPr>
            <p:spPr>
              <a:xfrm>
                <a:off x="2115463" y="2228421"/>
                <a:ext cx="4151073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95F5E33-692C-7245-BA38-0DCB31B1A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463" y="2228421"/>
                <a:ext cx="4151073" cy="578685"/>
              </a:xfrm>
              <a:prstGeom prst="rect">
                <a:avLst/>
              </a:prstGeom>
              <a:blipFill>
                <a:blip r:embed="rId4"/>
                <a:stretch>
                  <a:fillRect l="-1835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60453-2DD0-8648-A5B7-5FA4C03C6777}"/>
                  </a:ext>
                </a:extLst>
              </p:cNvPr>
              <p:cNvSpPr txBox="1"/>
              <p:nvPr/>
            </p:nvSpPr>
            <p:spPr>
              <a:xfrm>
                <a:off x="356013" y="3200400"/>
                <a:ext cx="800849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an only if  there is a positive constant M such that for all sufficiently large values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absolute value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at most multiplied by the absolute value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. In other words, there exists a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such that: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60453-2DD0-8648-A5B7-5FA4C03C6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3" y="3200400"/>
                <a:ext cx="8008498" cy="1569660"/>
              </a:xfrm>
              <a:prstGeom prst="rect">
                <a:avLst/>
              </a:prstGeom>
              <a:blipFill>
                <a:blip r:embed="rId5"/>
                <a:stretch>
                  <a:fillRect l="-1108" t="-3226" r="-31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28807B-0E35-9840-89EB-FAF4BD71CFF3}"/>
                  </a:ext>
                </a:extLst>
              </p:cNvPr>
              <p:cNvSpPr/>
              <p:nvPr/>
            </p:nvSpPr>
            <p:spPr>
              <a:xfrm>
                <a:off x="2048684" y="5086840"/>
                <a:ext cx="4658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28807B-0E35-9840-89EB-FAF4BD71C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684" y="5086840"/>
                <a:ext cx="4658135" cy="52322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984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13273F-0615-D945-AB11-332827813DD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10243" y="1447800"/>
                <a:ext cx="8620897" cy="457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Consider the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+27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+1000 </m:t>
                    </m:r>
                  </m:oMath>
                </a14:m>
                <a:endParaRPr lang="en-US" sz="28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charset="0"/>
                      </a:rPr>
                      <m:t>𝑥</m:t>
                    </m:r>
                    <m:r>
                      <a:rPr lang="is-IS" sz="2800">
                        <a:solidFill>
                          <a:srgbClr val="002060"/>
                        </a:solidFill>
                        <a:latin typeface="Cambria Math" charset="0"/>
                      </a:rPr>
                      <m:t>→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the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is the most significant, and hence,</a:t>
                </a:r>
              </a:p>
              <a:p>
                <a:pPr marL="0" indent="0">
                  <a:buNone/>
                </a:pPr>
                <a:endParaRPr lang="en-US" sz="28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013273F-0615-D945-AB11-332827813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10243" y="1447800"/>
                <a:ext cx="8620897" cy="4572000"/>
              </a:xfrm>
              <a:blipFill>
                <a:blip r:embed="rId2"/>
                <a:stretch>
                  <a:fillRect l="-1473" t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164DE45-AD0F-F146-B192-5F777101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76200"/>
            <a:ext cx="7772400" cy="1143000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957836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839200" cy="1143000"/>
          </a:xfrm>
        </p:spPr>
        <p:txBody>
          <a:bodyPr/>
          <a:lstStyle/>
          <a:p>
            <a:r>
              <a:rPr lang="en-US" dirty="0"/>
              <a:t>Accuracy: approximating sine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0243" y="1193800"/>
                <a:ext cx="8458200" cy="4853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rgbClr val="002060"/>
                    </a:solidFill>
                  </a:rPr>
                  <a:t>The sine function can be expressed as an infinite series:</a:t>
                </a: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2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2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200" i="1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200" i="1">
                                  <a:latin typeface="Cambria Math" charset="0"/>
                                </a:rPr>
                                <m:t>120</m:t>
                              </m:r>
                            </m:den>
                          </m:f>
                        </m:e>
                      </m:func>
                      <m:r>
                        <a:rPr lang="en-US" sz="2200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200" i="1">
                              <a:latin typeface="Cambria Math" charset="0"/>
                            </a:rPr>
                            <m:t>5040</m:t>
                          </m:r>
                        </m:den>
                      </m:f>
                      <m:r>
                        <a:rPr lang="en-US" sz="2200" i="1">
                          <a:latin typeface="Cambria Math" charset="0"/>
                        </a:rPr>
                        <m:t>+…</m:t>
                      </m:r>
                    </m:oMath>
                  </m:oMathPara>
                </a14:m>
                <a:endParaRPr lang="en-US" sz="2200" dirty="0">
                  <a:solidFill>
                    <a:srgbClr val="002060"/>
                  </a:solidFill>
                </a:endParaRP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r>
                  <a:rPr lang="en-US" sz="2200" dirty="0">
                    <a:solidFill>
                      <a:srgbClr val="002060"/>
                    </a:solidFill>
                  </a:rPr>
                  <a:t>(we will discuss these approximations later)</a:t>
                </a: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r>
                  <a:rPr lang="en-US" sz="2200" dirty="0">
                    <a:solidFill>
                      <a:srgbClr val="002060"/>
                    </a:solidFill>
                  </a:rPr>
                  <a:t>Suppose we approximate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acc>
                          <m:accPr>
                            <m:chr m:val="̃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  <m:r>
                          <a:rPr lang="en-US" sz="2200" i="1">
                            <a:latin typeface="Cambria Math" charset="0"/>
                          </a:rPr>
                          <m:t>(</m:t>
                        </m:r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  <m:r>
                          <a:rPr lang="en-US" sz="2200" i="1">
                            <a:latin typeface="Cambria Math" charset="0"/>
                          </a:rPr>
                          <m:t>)</m:t>
                        </m:r>
                      </m:fName>
                      <m:e>
                        <m:r>
                          <a:rPr lang="en-US" sz="2200" i="1">
                            <a:latin typeface="Cambria Math" charset="0"/>
                          </a:rPr>
                          <m:t>=</m:t>
                        </m:r>
                        <m:r>
                          <a:rPr lang="en-US" sz="2200" i="1">
                            <a:latin typeface="Cambria Math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200" dirty="0">
                  <a:solidFill>
                    <a:srgbClr val="002060"/>
                  </a:solidFill>
                </a:endParaRP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r>
                  <a:rPr lang="en-US" sz="2200" dirty="0">
                    <a:solidFill>
                      <a:srgbClr val="002060"/>
                    </a:solidFill>
                  </a:rPr>
                  <a:t>We can define the error as:</a:t>
                </a: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endParaRPr lang="en-US" sz="2200" dirty="0">
                  <a:solidFill>
                    <a:srgbClr val="002060"/>
                  </a:solidFill>
                </a:endParaRPr>
              </a:p>
              <a:p>
                <a:r>
                  <a:rPr lang="en-US" sz="2200" dirty="0">
                    <a:solidFill>
                      <a:srgbClr val="002060"/>
                    </a:solidFill>
                  </a:rPr>
                  <a:t>Or we can use the Big-O notation to say: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43" y="1193800"/>
                <a:ext cx="8458200" cy="4853701"/>
              </a:xfrm>
              <a:prstGeom prst="rect">
                <a:avLst/>
              </a:prstGeom>
              <a:blipFill>
                <a:blip r:embed="rId2"/>
                <a:stretch>
                  <a:fillRect l="-901" t="-783" b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0887" y="4693345"/>
                <a:ext cx="5704446" cy="768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en-US" sz="2200" b="0" i="1" smtClean="0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hr-H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en-US" sz="2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2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charset="0"/>
                            </a:rPr>
                            <m:t>=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mr-I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mr-I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120</m:t>
                                  </m:r>
                                </m:den>
                              </m:f>
                              <m:r>
                                <a:rPr lang="en-US" sz="2200" i="1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mr-I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charset="0"/>
                                        </a:rPr>
                                        <m:t>7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5040</m:t>
                                  </m:r>
                                </m:den>
                              </m:f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+…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7" y="4693345"/>
                <a:ext cx="5704446" cy="7686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0887" y="6174501"/>
                <a:ext cx="146476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𝑬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𝑶</m:t>
                          </m:r>
                          <m:d>
                            <m:dPr>
                              <m:ctrlPr>
                                <a:rPr lang="mr-I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mr-I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7" y="6174501"/>
                <a:ext cx="1464760" cy="416845"/>
              </a:xfrm>
              <a:prstGeom prst="rect">
                <a:avLst/>
              </a:prstGeom>
              <a:blipFill>
                <a:blip r:embed="rId5"/>
                <a:stretch>
                  <a:fillRect l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396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7772400" cy="1143000"/>
          </a:xfrm>
        </p:spPr>
        <p:txBody>
          <a:bodyPr/>
          <a:lstStyle/>
          <a:p>
            <a:r>
              <a:rPr lang="en-US" dirty="0"/>
              <a:t>Big-Oh notation (continue)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2D80A-752A-2F43-8E37-C37FA33325BD}"/>
                  </a:ext>
                </a:extLst>
              </p:cNvPr>
              <p:cNvSpPr txBox="1"/>
              <p:nvPr/>
            </p:nvSpPr>
            <p:spPr>
              <a:xfrm>
                <a:off x="373502" y="1481453"/>
                <a:ext cx="4185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be two functions. Then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02D80A-752A-2F43-8E37-C37FA3332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2" y="1481453"/>
                <a:ext cx="4185056" cy="461665"/>
              </a:xfrm>
              <a:prstGeom prst="rect">
                <a:avLst/>
              </a:prstGeom>
              <a:blipFill>
                <a:blip r:embed="rId3"/>
                <a:stretch>
                  <a:fillRect l="-1813" t="-10811" r="-12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6DE5B6-0F0F-8445-8471-C099CA2A599B}"/>
                  </a:ext>
                </a:extLst>
              </p:cNvPr>
              <p:cNvSpPr/>
              <p:nvPr/>
            </p:nvSpPr>
            <p:spPr>
              <a:xfrm>
                <a:off x="2115463" y="2228421"/>
                <a:ext cx="4054059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6DE5B6-0F0F-8445-8471-C099CA2A5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463" y="2228421"/>
                <a:ext cx="4054059" cy="578685"/>
              </a:xfrm>
              <a:prstGeom prst="rect">
                <a:avLst/>
              </a:prstGeom>
              <a:blipFill>
                <a:blip r:embed="rId4"/>
                <a:stretch>
                  <a:fillRect l="-1875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9377A7-575F-D241-809E-89E67F1E6563}"/>
                  </a:ext>
                </a:extLst>
              </p:cNvPr>
              <p:cNvSpPr txBox="1"/>
              <p:nvPr/>
            </p:nvSpPr>
            <p:spPr>
              <a:xfrm>
                <a:off x="356013" y="3200400"/>
                <a:ext cx="80084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an only if there exists a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some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such that: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9377A7-575F-D241-809E-89E67F1E6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3" y="3200400"/>
                <a:ext cx="8008498" cy="461665"/>
              </a:xfrm>
              <a:prstGeom prst="rect">
                <a:avLst/>
              </a:prstGeom>
              <a:blipFill>
                <a:blip r:embed="rId5"/>
                <a:stretch>
                  <a:fillRect l="-1108" t="-1111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0DD828-F835-9F45-BC4A-F061E340B13A}"/>
                  </a:ext>
                </a:extLst>
              </p:cNvPr>
              <p:cNvSpPr/>
              <p:nvPr/>
            </p:nvSpPr>
            <p:spPr>
              <a:xfrm>
                <a:off x="914400" y="4107948"/>
                <a:ext cx="75470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0&lt;|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|&lt;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0DD828-F835-9F45-BC4A-F061E340B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07948"/>
                <a:ext cx="7547066" cy="52322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197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0243" y="-35011"/>
            <a:ext cx="7772400" cy="1143000"/>
          </a:xfrm>
        </p:spPr>
        <p:txBody>
          <a:bodyPr/>
          <a:lstStyle/>
          <a:p>
            <a:r>
              <a:rPr lang="en-US" dirty="0"/>
              <a:t>Same example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10243" y="1447800"/>
                <a:ext cx="8620897" cy="457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Consider the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=2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+27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+1000 </m:t>
                    </m:r>
                  </m:oMath>
                </a14:m>
                <a:endParaRPr lang="en-US" sz="28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 algn="ctr">
                  <a:buNone/>
                </a:pPr>
                <a:endParaRPr lang="en-US" sz="28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002060"/>
                        </a:solidFill>
                        <a:latin typeface="Cambria Math" charset="0"/>
                      </a:rPr>
                      <m:t>𝑥</m:t>
                    </m:r>
                    <m:r>
                      <a:rPr lang="is-IS" sz="2800">
                        <a:solidFill>
                          <a:srgbClr val="002060"/>
                        </a:solidFill>
                        <a:latin typeface="Cambria Math" charset="0"/>
                      </a:rPr>
                      <m:t>→</m:t>
                    </m:r>
                    <m:r>
                      <a:rPr lang="en-US" sz="2800">
                        <a:solidFill>
                          <a:srgbClr val="00206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, the constant 1000 is the dominant part of the function. Hence,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(1)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10243" y="1447800"/>
                <a:ext cx="8620897" cy="4572000"/>
              </a:xfrm>
              <a:blipFill>
                <a:blip r:embed="rId2"/>
                <a:stretch>
                  <a:fillRect l="-1473" t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023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60229" r="75862" b="8605"/>
          <a:stretch/>
        </p:blipFill>
        <p:spPr>
          <a:xfrm>
            <a:off x="741218" y="3934919"/>
            <a:ext cx="1338650" cy="155148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81000" y="1371600"/>
                <a:ext cx="8620897" cy="457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Suppose that the truncation error of a numerical method is given by the following function: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=5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+3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Which of the following functions are Oh-estimates of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effectLst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h</m:t>
                    </m:r>
                    <m:r>
                      <a:rPr lang="is-I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effectLst/>
                        <a:latin typeface="Cambria Math" charset="0"/>
                      </a:rPr>
                      <m:t>0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81000" y="1371600"/>
                <a:ext cx="8620897" cy="4572000"/>
              </a:xfrm>
              <a:blipFill rotWithShape="0">
                <a:blip r:embed="rId3"/>
                <a:stretch>
                  <a:fillRect l="-1485" t="-1333" r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60218" y="3878428"/>
            <a:ext cx="44114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1)</a:t>
            </a:r>
          </a:p>
          <a:p>
            <a:r>
              <a:rPr lang="en-US" sz="2600" dirty="0"/>
              <a:t>2)</a:t>
            </a:r>
          </a:p>
          <a:p>
            <a:r>
              <a:rPr lang="en-US" sz="2600" dirty="0"/>
              <a:t>3)</a:t>
            </a:r>
          </a:p>
          <a:p>
            <a:r>
              <a:rPr lang="en-US" sz="2600" dirty="0"/>
              <a:t>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96677" y="3682285"/>
            <a:ext cx="228940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Mark the correct answer:</a:t>
            </a:r>
          </a:p>
          <a:p>
            <a:r>
              <a:rPr lang="en-US" sz="2600" dirty="0"/>
              <a:t>A) 1 and 2</a:t>
            </a:r>
          </a:p>
          <a:p>
            <a:r>
              <a:rPr lang="en-US" sz="2600" dirty="0"/>
              <a:t>B)  2 and 3</a:t>
            </a:r>
          </a:p>
          <a:p>
            <a:r>
              <a:rPr lang="en-US" sz="2600" dirty="0"/>
              <a:t>C) 2 and 4 </a:t>
            </a:r>
          </a:p>
          <a:p>
            <a:r>
              <a:rPr lang="en-US" sz="2600" dirty="0"/>
              <a:t>D) 3 and 4</a:t>
            </a:r>
          </a:p>
          <a:p>
            <a:r>
              <a:rPr lang="en-US" sz="2600" dirty="0"/>
              <a:t>E) NOTA</a:t>
            </a:r>
          </a:p>
        </p:txBody>
      </p:sp>
    </p:spTree>
    <p:extLst>
      <p:ext uri="{BB962C8B-B14F-4D97-AF65-F5344CB8AC3E}">
        <p14:creationId xmlns:p14="http://schemas.microsoft.com/office/powerpoint/2010/main" val="888818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A16C24-3A28-704A-9BB1-8B091DC2E012}"/>
              </a:ext>
            </a:extLst>
          </p:cNvPr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FEFD-D1CA-4343-B9E3-51C2FAC1FB5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33400" y="1447800"/>
            <a:ext cx="8305800" cy="5029200"/>
          </a:xfrm>
        </p:spPr>
        <p:txBody>
          <a:bodyPr>
            <a:normAutofit/>
          </a:bodyPr>
          <a:lstStyle/>
          <a:p>
            <a:r>
              <a:rPr lang="en-US" dirty="0"/>
              <a:t>We will soon be learning about how numbers are represented in the computer. </a:t>
            </a:r>
          </a:p>
          <a:p>
            <a:r>
              <a:rPr lang="en-US" dirty="0"/>
              <a:t>Before we introduce this new concept, make sure to revise binary number representation. You will need to know how to convert form binary numbers to decimal numbers and vice-versa.</a:t>
            </a:r>
          </a:p>
          <a:p>
            <a:r>
              <a:rPr lang="en-US" dirty="0"/>
              <a:t>To help you with the review, I added a </a:t>
            </a:r>
            <a:r>
              <a:rPr lang="en-US" dirty="0" err="1"/>
              <a:t>PrairieLearn</a:t>
            </a:r>
            <a:r>
              <a:rPr lang="en-US" dirty="0"/>
              <a:t> homework assignment, where you can get extra credit points (counting towards the “short questions”).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9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70703" y="1371600"/>
                <a:ext cx="8620897" cy="45720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Suppose that the complexity of a numerical method is given by the following function: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𝑐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=5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+3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effectLst/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002060"/>
                    </a:solidFill>
                  </a:rPr>
                  <a:t>Which of the following functions are Oh-estimates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𝑐</m:t>
                    </m:r>
                    <m:d>
                      <m:d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𝑛</m:t>
                    </m:r>
                    <m:r>
                      <a:rPr lang="is-IS" sz="2800" i="1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is-IS" sz="280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sz="2800" dirty="0">
                  <a:solidFill>
                    <a:srgbClr val="00206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70703" y="1371600"/>
                <a:ext cx="8620897" cy="4572000"/>
              </a:xfrm>
              <a:blipFill rotWithShape="0">
                <a:blip r:embed="rId3"/>
                <a:stretch>
                  <a:fillRect l="-1485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467152" y="3657600"/>
            <a:ext cx="228940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Mark the correct answer:</a:t>
            </a:r>
          </a:p>
          <a:p>
            <a:r>
              <a:rPr lang="en-US" sz="2600" dirty="0"/>
              <a:t>A) 1,2,3</a:t>
            </a:r>
          </a:p>
          <a:p>
            <a:r>
              <a:rPr lang="en-US" sz="2600" dirty="0"/>
              <a:t>B)  1,2,3,4</a:t>
            </a:r>
          </a:p>
          <a:p>
            <a:r>
              <a:rPr lang="en-US" sz="2600" dirty="0"/>
              <a:t>C) 4</a:t>
            </a:r>
          </a:p>
          <a:p>
            <a:r>
              <a:rPr lang="en-US" sz="2600" dirty="0"/>
              <a:t>D) 3</a:t>
            </a:r>
          </a:p>
          <a:p>
            <a:r>
              <a:rPr lang="en-US" sz="2600" dirty="0"/>
              <a:t>E) NOTA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2545" y="3702677"/>
                <a:ext cx="2157770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1)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rgbClr val="002060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charset="0"/>
                      </a:rPr>
                      <m:t>O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 charset="0"/>
                      </a:rPr>
                      <m:t>5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rgbClr val="002060"/>
                        </a:solidFill>
                        <a:latin typeface="Cambria Math" charset="0"/>
                      </a:rPr>
                      <m:t>+3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2)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charset="0"/>
                      </a:rPr>
                      <m:t>O</m:t>
                    </m:r>
                    <m:r>
                      <a:rPr lang="en-US" sz="2400" b="0" i="0" smtClean="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3)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charset="0"/>
                      </a:rPr>
                      <m:t>O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4)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rgbClr val="002060"/>
                        </a:solidFill>
                        <a:latin typeface="Cambria Math" charset="0"/>
                      </a:rPr>
                      <m:t>O</m:t>
                    </m:r>
                    <m:r>
                      <a:rPr lang="en-US" sz="2400">
                        <a:solidFill>
                          <a:srgbClr val="002060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>
                        <a:solidFill>
                          <a:srgbClr val="00206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45" y="3702677"/>
                <a:ext cx="2157770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4520" t="-25472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106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4036A6-3DFC-DD4A-B44B-4DD6BE326921}"/>
                  </a:ext>
                </a:extLst>
              </p:cNvPr>
              <p:cNvSpPr txBox="1"/>
              <p:nvPr/>
            </p:nvSpPr>
            <p:spPr>
              <a:xfrm>
                <a:off x="685800" y="303443"/>
                <a:ext cx="786726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Select the function that best represents the decay of the error as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increases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4036A6-3DFC-DD4A-B44B-4DD6BE326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3443"/>
                <a:ext cx="7867262" cy="430887"/>
              </a:xfrm>
              <a:prstGeom prst="rect">
                <a:avLst/>
              </a:prstGeom>
              <a:blipFill>
                <a:blip r:embed="rId3"/>
                <a:stretch>
                  <a:fillRect l="-806" t="-11765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D618B3-BF3D-324F-BCDF-FBDC6E78A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14400"/>
            <a:ext cx="5963086" cy="3075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B53AC6-6A74-5B49-9389-2917D348EC23}"/>
                  </a:ext>
                </a:extLst>
              </p:cNvPr>
              <p:cNvSpPr/>
              <p:nvPr/>
            </p:nvSpPr>
            <p:spPr>
              <a:xfrm>
                <a:off x="6810570" y="1219200"/>
                <a:ext cx="2209800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A)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B)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3200" dirty="0"/>
              </a:p>
              <a:p>
                <a:r>
                  <a:rPr lang="en-US" sz="3200" dirty="0"/>
                  <a:t>C)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200" dirty="0"/>
              </a:p>
              <a:p>
                <a:r>
                  <a:rPr lang="en-US" sz="3200" dirty="0"/>
                  <a:t>D)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B53AC6-6A74-5B49-9389-2917D348E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570" y="1219200"/>
                <a:ext cx="2209800" cy="2062103"/>
              </a:xfrm>
              <a:prstGeom prst="rect">
                <a:avLst/>
              </a:prstGeom>
              <a:blipFill>
                <a:blip r:embed="rId5"/>
                <a:stretch>
                  <a:fillRect l="-6286" t="-370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934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1646" y="-16548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Rates of convergence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64" y="2980584"/>
            <a:ext cx="6667653" cy="3407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41850" y="838200"/>
                <a:ext cx="1574214" cy="751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𝑒𝑟𝑟𝑜𝑟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f>
                        <m:fPr>
                          <m:ctrlPr>
                            <a:rPr lang="mr-IN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mr-I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mr-IN" sz="2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850" y="838200"/>
                <a:ext cx="1574214" cy="7516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4800" y="1022555"/>
            <a:ext cx="38511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/>
              <a:t>1) Algebraic </a:t>
            </a:r>
            <a:r>
              <a:rPr lang="en-US" sz="2600" b="1" dirty="0"/>
              <a:t>convergence: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6835" y="2161272"/>
                <a:ext cx="8550161" cy="791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r>
                  <a:rPr lang="en-US" sz="2200" dirty="0"/>
                  <a:t> Algebraic index of convergence </a:t>
                </a:r>
              </a:p>
              <a:p>
                <a:r>
                  <a:rPr lang="en-US" sz="2200" dirty="0"/>
                  <a:t>A sequence that grows or converges algebraically is a straight line in a log-log plot.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35" y="2161272"/>
                <a:ext cx="8550161" cy="791692"/>
              </a:xfrm>
              <a:prstGeom prst="rect">
                <a:avLst/>
              </a:prstGeom>
              <a:blipFill rotWithShape="0">
                <a:blip r:embed="rId5"/>
                <a:stretch>
                  <a:fillRect l="-927" t="-1550" b="-15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31445" y="897112"/>
                <a:ext cx="1421158" cy="598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600" b="0" dirty="0"/>
                  <a:t>or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   </m:t>
                    </m:r>
                    <m:r>
                      <a:rPr lang="en-US" sz="26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mr-IN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mr-IN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445" y="897112"/>
                <a:ext cx="1421158" cy="598818"/>
              </a:xfrm>
              <a:prstGeom prst="rect">
                <a:avLst/>
              </a:prstGeom>
              <a:blipFill rotWithShape="0">
                <a:blip r:embed="rId6"/>
                <a:stretch>
                  <a:fillRect l="-14103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61929" y="1648154"/>
                <a:ext cx="138076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sSup>
                        <m:sSup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mr-IN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929" y="1648154"/>
                <a:ext cx="1380763" cy="400110"/>
              </a:xfrm>
              <a:prstGeom prst="rect">
                <a:avLst/>
              </a:prstGeom>
              <a:blipFill>
                <a:blip r:embed="rId7"/>
                <a:stretch>
                  <a:fillRect l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32509" y="1621331"/>
            <a:ext cx="30473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    Algebraic growth: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19069" y="1626189"/>
                <a:ext cx="1379417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600" b="0" dirty="0"/>
                  <a:t>or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   </m:t>
                    </m:r>
                    <m:r>
                      <a:rPr lang="en-US" sz="26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mr-IN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</m:sup>
                        </m:sSup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69" y="1626189"/>
                <a:ext cx="1379417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14537" t="-147692" b="-17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67BB4CD-53C4-2B4B-B5D8-622B6630C208}"/>
              </a:ext>
            </a:extLst>
          </p:cNvPr>
          <p:cNvSpPr/>
          <p:nvPr/>
        </p:nvSpPr>
        <p:spPr>
          <a:xfrm>
            <a:off x="3379818" y="6488668"/>
            <a:ext cx="5163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“Exponential, Algebraic and Geometric convergence”</a:t>
            </a:r>
          </a:p>
        </p:txBody>
      </p:sp>
    </p:spTree>
    <p:extLst>
      <p:ext uri="{BB962C8B-B14F-4D97-AF65-F5344CB8AC3E}">
        <p14:creationId xmlns:p14="http://schemas.microsoft.com/office/powerpoint/2010/main" val="3049302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1646" y="-16548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Rates of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30962" y="1054843"/>
                <a:ext cx="1836978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𝑒𝑟𝑟𝑜𝑟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sSup>
                        <m:sSup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mr-IN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962" y="1054843"/>
                <a:ext cx="1836978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4800" y="1022555"/>
            <a:ext cx="42123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2) Exponential convergence: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6835" y="2161272"/>
            <a:ext cx="810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 sequence that grows or converges exponentially is a straight line in a linear-log plot.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69706" y="1054843"/>
                <a:ext cx="169777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600" b="0" dirty="0"/>
                  <a:t>or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   </m:t>
                    </m:r>
                    <m:r>
                      <a:rPr lang="en-US" sz="26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6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mr-IN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706" y="1054843"/>
                <a:ext cx="1697772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1828" t="-145455" b="-16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57600" y="1648154"/>
                <a:ext cx="1522789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2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sSup>
                        <m:sSupPr>
                          <m:ctrlPr>
                            <a:rPr lang="mr-IN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mr-IN" sz="2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48154"/>
                <a:ext cx="1522789" cy="400110"/>
              </a:xfrm>
              <a:prstGeom prst="rect">
                <a:avLst/>
              </a:prstGeom>
              <a:blipFill>
                <a:blip r:embed="rId4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32509" y="1621331"/>
            <a:ext cx="340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    Exponential growth: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14740" y="1626189"/>
                <a:ext cx="1521442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600" b="0" dirty="0"/>
                  <a:t>or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   </m:t>
                    </m:r>
                    <m:r>
                      <a:rPr lang="en-US" sz="26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mr-IN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mr-IN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  <m:r>
                              <a:rPr lang="en-US" sz="2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740" y="1626189"/>
                <a:ext cx="1521442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3253" t="-147692" b="-17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44" y="2995707"/>
            <a:ext cx="7391400" cy="38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58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-8505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Rates of convergence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6309" y="1143000"/>
            <a:ext cx="5763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Exponential growth/convergence is much faster than algebraic growth/convergence.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62200"/>
            <a:ext cx="8116554" cy="42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81000" y="2286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Error in Numerical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33400" y="1295400"/>
                <a:ext cx="8305800" cy="50292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Every result we compute in Numerical Methods contain errors!</a:t>
                </a:r>
              </a:p>
              <a:p>
                <a:endParaRPr lang="en-US" dirty="0"/>
              </a:p>
              <a:p>
                <a:r>
                  <a:rPr lang="en-US" dirty="0"/>
                  <a:t>We always have them</a:t>
                </a:r>
                <a:r>
                  <a:rPr lang="mr-IN" dirty="0"/>
                  <a:t>…</a:t>
                </a:r>
                <a:r>
                  <a:rPr lang="en-US" dirty="0"/>
                  <a:t> so our job? Reduce the impact of the errors</a:t>
                </a:r>
              </a:p>
              <a:p>
                <a:endParaRPr lang="en-US" dirty="0"/>
              </a:p>
              <a:p>
                <a:r>
                  <a:rPr lang="en-US" dirty="0"/>
                  <a:t>How can we model the error?</a:t>
                </a:r>
              </a:p>
              <a:p>
                <a:pPr marL="0" indent="0" algn="ctr">
                  <a:buNone/>
                </a:pPr>
                <a:r>
                  <a:rPr lang="en-US" dirty="0"/>
                  <a:t>Approximate result = True Value + Error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r>
                  <a:rPr lang="en-US" b="1" dirty="0"/>
                  <a:t>Absolute error: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Relative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r-HR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200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r-H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33400" y="1295400"/>
                <a:ext cx="8305800" cy="5029200"/>
              </a:xfrm>
              <a:blipFill>
                <a:blip r:embed="rId3"/>
                <a:stretch>
                  <a:fillRect l="-61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59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199" y="533400"/>
                <a:ext cx="8280333" cy="5029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Absolute errors can be misleading, depending on the magnitude of the true value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For example, let’s assume an absolute error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=0.1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  <a:p>
                <a:pPr lvl="1">
                  <a:buFont typeface="Wingdings" charset="2"/>
                  <a:buChar char="q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+0.1</m:t>
                    </m:r>
                  </m:oMath>
                </a14:m>
                <a:r>
                  <a:rPr lang="en-US" dirty="0"/>
                  <a:t> (accurate result)</a:t>
                </a:r>
              </a:p>
              <a:p>
                <a:pPr lvl="1">
                  <a:buFont typeface="Wingdings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is-I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+0.1</m:t>
                    </m:r>
                  </m:oMath>
                </a14:m>
                <a:r>
                  <a:rPr lang="en-US" dirty="0"/>
                  <a:t> (inaccurate result)</a:t>
                </a:r>
              </a:p>
              <a:p>
                <a:endParaRPr lang="en-US" dirty="0"/>
              </a:p>
              <a:p>
                <a:r>
                  <a:rPr lang="en-US" dirty="0"/>
                  <a:t>Relative error is independent of magnitude.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199" y="533400"/>
                <a:ext cx="8280333" cy="5029200"/>
              </a:xfrm>
              <a:blipFill>
                <a:blip r:embed="rId3"/>
                <a:stretch>
                  <a:fillRect l="-767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985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81000"/>
            <a:ext cx="8305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You are tasked with measuring the height of a tree which is known to be exactly 170 </a:t>
            </a:r>
            <a:r>
              <a:rPr lang="en-US" dirty="0" err="1">
                <a:solidFill>
                  <a:srgbClr val="333333"/>
                </a:solidFill>
                <a:latin typeface="Helvetica Neue" charset="0"/>
              </a:rPr>
              <a:t>ft</a:t>
            </a:r>
            <a:r>
              <a:rPr lang="en-US" dirty="0">
                <a:solidFill>
                  <a:srgbClr val="333333"/>
                </a:solidFill>
                <a:latin typeface="Helvetica Neue" charset="0"/>
              </a:rPr>
              <a:t> tall. You later realized that your measurement tools are somewhat faulty, up to a relative error of 10%. What is the maximum measurement for the tree height (numbers rounded to 3 sig figs)?</a:t>
            </a:r>
          </a:p>
          <a:p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 marL="342900" indent="-342900">
              <a:buAutoNum type="alphaUcParenR"/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153 ft</a:t>
            </a:r>
          </a:p>
          <a:p>
            <a:pPr marL="342900" indent="-342900">
              <a:buAutoNum type="alphaUcParenR"/>
            </a:pPr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 marL="342900" indent="-342900">
              <a:buAutoNum type="alphaUcParenR"/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155 ft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C) 187 ft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Helvetica Neue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D) 189 ft</a:t>
            </a:r>
            <a:endParaRPr lang="en-US" b="0" i="0" dirty="0">
              <a:solidFill>
                <a:srgbClr val="333333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54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81000"/>
            <a:ext cx="8305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You are tasked with measuring the height of a tree and you get the measurement as 170 ft tall. You later realized that your measurement tools are somewhat faulty, up to a relative error of 10%. What is the minimum height of the tree (numbers rounded to 3 sig figs) ?</a:t>
            </a:r>
          </a:p>
          <a:p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 marL="342900" indent="-342900">
              <a:buAutoNum type="alphaUcParenR"/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153 ft</a:t>
            </a:r>
          </a:p>
          <a:p>
            <a:pPr marL="342900" indent="-342900">
              <a:buAutoNum type="alphaUcParenR"/>
            </a:pPr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 marL="342900" indent="-342900">
              <a:buAutoNum type="alphaUcParenR"/>
            </a:pPr>
            <a:r>
              <a:rPr lang="en-US" dirty="0">
                <a:solidFill>
                  <a:srgbClr val="333333"/>
                </a:solidFill>
                <a:latin typeface="Helvetica Neue" charset="0"/>
              </a:rPr>
              <a:t>155 ft</a:t>
            </a:r>
          </a:p>
          <a:p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C) 187 ft</a:t>
            </a:r>
          </a:p>
          <a:p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Helvetica Neue" charset="0"/>
              </a:rPr>
              <a:t>D) 189 ft</a:t>
            </a:r>
          </a:p>
        </p:txBody>
      </p:sp>
    </p:spTree>
    <p:extLst>
      <p:ext uri="{BB962C8B-B14F-4D97-AF65-F5344CB8AC3E}">
        <p14:creationId xmlns:p14="http://schemas.microsoft.com/office/powerpoint/2010/main" val="1745954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56286" y="-13847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Significant digits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356" y="1112225"/>
            <a:ext cx="777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Significant figures </a:t>
            </a:r>
            <a:r>
              <a:rPr lang="en-US" sz="2400" dirty="0"/>
              <a:t>of a number are digits that carry meaningful information. They are digits beginning to the leftmost nonzero digit and ending with the rightmost “correct” digit, including final zeros that are exact.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2590800"/>
            <a:ext cx="617220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dirty="0">
                <a:ea typeface="Cambria Math" charset="0"/>
                <a:cs typeface="Cambria Math" charset="0"/>
              </a:rPr>
              <a:t>The number 3.14159 </a:t>
            </a:r>
            <a:r>
              <a:rPr lang="en-US" sz="2000" dirty="0"/>
              <a:t>has _____ significant digits.</a:t>
            </a:r>
          </a:p>
          <a:p>
            <a:endParaRPr lang="en-US" sz="2000" dirty="0"/>
          </a:p>
          <a:p>
            <a:r>
              <a:rPr lang="en-US" sz="2000" dirty="0"/>
              <a:t>The number 0.00035 has _____ significant digits.</a:t>
            </a:r>
          </a:p>
          <a:p>
            <a:endParaRPr lang="en-US" sz="2000" dirty="0"/>
          </a:p>
          <a:p>
            <a:r>
              <a:rPr lang="en-US" sz="2000" dirty="0"/>
              <a:t>The number 0.000350 has ______ significant digits.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004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EFC351-DE80-5D48-992F-745C00E41327}"/>
                  </a:ext>
                </a:extLst>
              </p:cNvPr>
              <p:cNvSpPr/>
              <p:nvPr/>
            </p:nvSpPr>
            <p:spPr>
              <a:xfrm>
                <a:off x="381000" y="228600"/>
                <a:ext cx="8686800" cy="6186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true value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the approximation. </a:t>
                </a:r>
              </a:p>
              <a:p>
                <a:endParaRPr lang="en-US" dirty="0"/>
              </a:p>
              <a:p>
                <a:r>
                  <a:rPr lang="en-US" b="1" u="sng" dirty="0"/>
                  <a:t>The number of significant figures tells us about how many positions of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u="sng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u="sng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u="sng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u="sng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u="sng" dirty="0"/>
                  <a:t>agree.</a:t>
                </a:r>
              </a:p>
              <a:p>
                <a:endParaRPr lang="en-US" dirty="0"/>
              </a:p>
              <a:p>
                <a:r>
                  <a:rPr lang="en-US" b="1" dirty="0"/>
                  <a:t>Suppose the true value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3.141592653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And the approximation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3.14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has ______ significant figures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Let’s try the same for: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3.14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159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dirty="0"/>
                  <a:t>3)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3.14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EFC351-DE80-5D48-992F-745C00E41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8600"/>
                <a:ext cx="8686800" cy="6186309"/>
              </a:xfrm>
              <a:prstGeom prst="rect">
                <a:avLst/>
              </a:prstGeom>
              <a:blipFill>
                <a:blip r:embed="rId2"/>
                <a:stretch>
                  <a:fillRect l="-584" t="-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998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32960</TotalTime>
  <Words>1816</Words>
  <Application>Microsoft Macintosh PowerPoint</Application>
  <PresentationFormat>On-screen Show (4:3)</PresentationFormat>
  <Paragraphs>283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-apple-system</vt:lpstr>
      <vt:lpstr>Arial</vt:lpstr>
      <vt:lpstr>Calibri</vt:lpstr>
      <vt:lpstr>Cambria Math</vt:lpstr>
      <vt:lpstr>Franklin Gothic Book</vt:lpstr>
      <vt:lpstr>Helvetica Neue</vt:lpstr>
      <vt:lpstr>MJXc-TeX-math-I</vt:lpstr>
      <vt:lpstr>Perpetua</vt:lpstr>
      <vt:lpstr>Wingdings</vt:lpstr>
      <vt:lpstr>Wingdings 2</vt:lpstr>
      <vt:lpstr>Equity</vt:lpstr>
      <vt:lpstr>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 of Error</vt:lpstr>
      <vt:lpstr>Let’s first talk about plots…</vt:lpstr>
      <vt:lpstr>PowerPoint Presentation</vt:lpstr>
      <vt:lpstr>PowerPoint Presentation</vt:lpstr>
      <vt:lpstr>Big-O notation</vt:lpstr>
      <vt:lpstr>Complexity: Matrix-matrix multiplication</vt:lpstr>
      <vt:lpstr>PowerPoint Presentation</vt:lpstr>
      <vt:lpstr>PowerPoint Presentation</vt:lpstr>
      <vt:lpstr>PowerPoint Presentation</vt:lpstr>
      <vt:lpstr>PowerPoint Presentation</vt:lpstr>
      <vt:lpstr>Big-Oh notation</vt:lpstr>
      <vt:lpstr>Example:</vt:lpstr>
      <vt:lpstr>Accuracy: approximating sine function </vt:lpstr>
      <vt:lpstr>Big-Oh notation (continue)</vt:lpstr>
      <vt:lpstr>Same example…</vt:lpstr>
      <vt:lpstr>PowerPoint Presentation</vt:lpstr>
      <vt:lpstr>PowerPoint Presentation</vt:lpstr>
      <vt:lpstr>PowerPoint Presentation</vt:lpstr>
      <vt:lpstr>Rates of convergence</vt:lpstr>
      <vt:lpstr>Rates of convergence</vt:lpstr>
      <vt:lpstr>Rates of convergence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632</cp:revision>
  <cp:lastPrinted>2014-08-24T21:59:06Z</cp:lastPrinted>
  <dcterms:created xsi:type="dcterms:W3CDTF">2012-07-21T17:56:31Z</dcterms:created>
  <dcterms:modified xsi:type="dcterms:W3CDTF">2020-09-02T15:59:47Z</dcterms:modified>
</cp:coreProperties>
</file>